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58" r:id="rId4"/>
    <p:sldId id="260" r:id="rId5"/>
    <p:sldId id="263" r:id="rId6"/>
    <p:sldId id="264" r:id="rId7"/>
    <p:sldId id="265" r:id="rId8"/>
    <p:sldId id="266" r:id="rId9"/>
    <p:sldId id="267" r:id="rId10"/>
    <p:sldId id="268" r:id="rId11"/>
    <p:sldId id="269" r:id="rId12"/>
    <p:sldId id="271" r:id="rId13"/>
    <p:sldId id="261" r:id="rId14"/>
    <p:sldId id="270" r:id="rId15"/>
    <p:sldId id="262" r:id="rId16"/>
  </p:sldIdLst>
  <p:sldSz cx="9144000" cy="5143500" type="screen16x9"/>
  <p:notesSz cx="6858000" cy="9144000"/>
  <p:embeddedFontLst>
    <p:embeddedFont>
      <p:font typeface="Montserrat" charset="0"/>
      <p:regular r:id="rId18"/>
      <p:bold r:id="rId19"/>
      <p:italic r:id="rId20"/>
      <p:boldItalic r:id="rId21"/>
    </p:embeddedFont>
    <p:embeddedFont>
      <p:font typeface="Lato"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132" autoAdjust="0"/>
    <p:restoredTop sz="94660"/>
  </p:normalViewPr>
  <p:slideViewPr>
    <p:cSldViewPr snapToGrid="0">
      <p:cViewPr varScale="1">
        <p:scale>
          <a:sx n="91" d="100"/>
          <a:sy n="91" d="100"/>
        </p:scale>
        <p:origin x="-720"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66550" y="956718"/>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Analysis using </a:t>
            </a:r>
            <a:r>
              <a:rPr lang="en-GB" dirty="0" err="1"/>
              <a:t>Hadoop</a:t>
            </a:r>
            <a:r>
              <a:rPr lang="en-GB" dirty="0"/>
              <a:t> and Hive</a:t>
            </a:r>
            <a:endParaRPr/>
          </a:p>
        </p:txBody>
      </p:sp>
      <p:sp>
        <p:nvSpPr>
          <p:cNvPr id="229" name="Google Shape;229;p17"/>
          <p:cNvSpPr txBox="1">
            <a:spLocks noGrp="1"/>
          </p:cNvSpPr>
          <p:nvPr>
            <p:ph type="subTitle" idx="1"/>
          </p:nvPr>
        </p:nvSpPr>
        <p:spPr>
          <a:xfrm>
            <a:off x="3568822" y="2907132"/>
            <a:ext cx="5393400" cy="112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dirty="0"/>
              <a:t>Optimizing Hive by using Partitioning and Bucketing</a:t>
            </a:r>
            <a:endParaRPr sz="2300"/>
          </a:p>
        </p:txBody>
      </p:sp>
      <p:sp>
        <p:nvSpPr>
          <p:cNvPr id="230" name="Google Shape;230;p17"/>
          <p:cNvSpPr txBox="1"/>
          <p:nvPr/>
        </p:nvSpPr>
        <p:spPr>
          <a:xfrm>
            <a:off x="6586717" y="4169774"/>
            <a:ext cx="3997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err="1">
                <a:solidFill>
                  <a:schemeClr val="lt1"/>
                </a:solidFill>
                <a:latin typeface="Lato"/>
                <a:ea typeface="Lato"/>
                <a:cs typeface="Lato"/>
                <a:sym typeface="Lato"/>
              </a:rPr>
              <a:t>Soham</a:t>
            </a:r>
            <a:r>
              <a:rPr lang="en-GB" sz="1800" dirty="0">
                <a:solidFill>
                  <a:schemeClr val="lt1"/>
                </a:solidFill>
                <a:latin typeface="Lato"/>
                <a:ea typeface="Lato"/>
                <a:cs typeface="Lato"/>
                <a:sym typeface="Lato"/>
              </a:rPr>
              <a:t> </a:t>
            </a:r>
            <a:r>
              <a:rPr lang="en-GB" sz="1800" dirty="0" err="1">
                <a:solidFill>
                  <a:schemeClr val="lt1"/>
                </a:solidFill>
                <a:latin typeface="Lato"/>
                <a:ea typeface="Lato"/>
                <a:cs typeface="Lato"/>
                <a:sym typeface="Lato"/>
              </a:rPr>
              <a:t>Chakraborty</a:t>
            </a:r>
            <a:endParaRPr sz="1800">
              <a:solidFill>
                <a:schemeClr val="lt1"/>
              </a:solidFill>
              <a:latin typeface="Lato"/>
              <a:ea typeface="Lato"/>
              <a:cs typeface="Lato"/>
              <a:sym typeface="Lato"/>
            </a:endParaRPr>
          </a:p>
          <a:p>
            <a:pPr marL="0" lvl="0" indent="0" algn="l" rtl="0">
              <a:spcBef>
                <a:spcPts val="0"/>
              </a:spcBef>
              <a:spcAft>
                <a:spcPts val="0"/>
              </a:spcAft>
              <a:buNone/>
            </a:pPr>
            <a:r>
              <a:rPr lang="en-GB" sz="1800" dirty="0">
                <a:solidFill>
                  <a:schemeClr val="lt1"/>
                </a:solidFill>
                <a:latin typeface="Lato"/>
                <a:ea typeface="Lato"/>
                <a:cs typeface="Lato"/>
                <a:sym typeface="Lato"/>
              </a:rPr>
              <a:t>2276590</a:t>
            </a:r>
            <a:endParaRPr sz="1800">
              <a:solidFill>
                <a:schemeClr val="l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767" y="0"/>
            <a:ext cx="6827681" cy="1148700"/>
          </a:xfrm>
        </p:spPr>
        <p:txBody>
          <a:bodyPr/>
          <a:lstStyle/>
          <a:p>
            <a:r>
              <a:rPr lang="en-US" dirty="0" smtClean="0"/>
              <a:t>Bucketing – using unit-price column </a:t>
            </a:r>
            <a:endParaRPr lang="en-US" dirty="0"/>
          </a:p>
        </p:txBody>
      </p:sp>
      <p:pic>
        <p:nvPicPr>
          <p:cNvPr id="35842" name="Picture 2" descr="https://lh7-us.googleusercontent.com/pdYaFTDa1HE-96Hme14j9zoACQYioPmkv-neH6k6xngXN5-OcuD4dUxCUu88PI_Qs85w-i62HWPhqZhO5O-tujZz9YmG0uf3xDYeDBoozhRnAHxn14Y_o-OC1JAUs5cyleIp5aKmrzLcRtZoLHw2nwo"/>
          <p:cNvPicPr>
            <a:picLocks noChangeAspect="1" noChangeArrowheads="1"/>
          </p:cNvPicPr>
          <p:nvPr/>
        </p:nvPicPr>
        <p:blipFill>
          <a:blip r:embed="rId2"/>
          <a:srcRect/>
          <a:stretch>
            <a:fillRect/>
          </a:stretch>
        </p:blipFill>
        <p:spPr bwMode="auto">
          <a:xfrm>
            <a:off x="855389" y="928851"/>
            <a:ext cx="6143625" cy="374332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411" y="0"/>
            <a:ext cx="7531877" cy="1148700"/>
          </a:xfrm>
        </p:spPr>
        <p:txBody>
          <a:bodyPr/>
          <a:lstStyle/>
          <a:p>
            <a:r>
              <a:rPr lang="en-US" dirty="0" smtClean="0"/>
              <a:t>Bucketing-using customer-id column</a:t>
            </a:r>
            <a:endParaRPr lang="en-US" dirty="0"/>
          </a:p>
        </p:txBody>
      </p:sp>
      <p:pic>
        <p:nvPicPr>
          <p:cNvPr id="36866" name="Picture 2" descr="https://lh7-us.googleusercontent.com/RuJBHlgi-bcU-NuEERcuc9TAemR1vin0nMHhRZg2Q5wTzOX7YobwdpWQq40rfjX-6h40-uccMvkqSkR6KeFKVsU77FvxB4jyTv6p_aLPWg3k8YF-s6kbWE2u8dj5oquXgKTSl3tzPfE44HYQ1l6q4wQ"/>
          <p:cNvPicPr>
            <a:picLocks noChangeAspect="1" noChangeArrowheads="1"/>
          </p:cNvPicPr>
          <p:nvPr/>
        </p:nvPicPr>
        <p:blipFill>
          <a:blip r:embed="rId2"/>
          <a:srcRect l="12565" t="32227" r="35183" b="50645"/>
          <a:stretch>
            <a:fillRect/>
          </a:stretch>
        </p:blipFill>
        <p:spPr bwMode="auto">
          <a:xfrm>
            <a:off x="493986" y="967702"/>
            <a:ext cx="6266043" cy="1554781"/>
          </a:xfrm>
          <a:prstGeom prst="rect">
            <a:avLst/>
          </a:prstGeom>
          <a:noFill/>
        </p:spPr>
      </p:pic>
      <p:pic>
        <p:nvPicPr>
          <p:cNvPr id="36868" name="Picture 4" descr="https://lh7-us.googleusercontent.com/lYwsVo2X3ooPII0eYkMKoCftYPiSPdFRLI7rJ-h1f3Ost5pF-kE6sP9tdW6WMyCaNFIw46FSekB4YQzZW4xhD00p9tiQAtPKW58Vdfcam6dPpkjSteTROhTmLrifoPYjYWMKSsyLUMnJa-pYt5k3lzo"/>
          <p:cNvPicPr>
            <a:picLocks noChangeAspect="1" noChangeArrowheads="1"/>
          </p:cNvPicPr>
          <p:nvPr/>
        </p:nvPicPr>
        <p:blipFill>
          <a:blip r:embed="rId3"/>
          <a:srcRect l="12693" t="13082" r="51376" b="65998"/>
          <a:stretch>
            <a:fillRect/>
          </a:stretch>
        </p:blipFill>
        <p:spPr bwMode="auto">
          <a:xfrm>
            <a:off x="504497" y="2646729"/>
            <a:ext cx="3857296" cy="1420773"/>
          </a:xfrm>
          <a:prstGeom prst="rect">
            <a:avLst/>
          </a:prstGeom>
          <a:noFill/>
        </p:spPr>
      </p:pic>
      <p:pic>
        <p:nvPicPr>
          <p:cNvPr id="36870" name="Picture 6" descr="https://lh7-us.googleusercontent.com/bsAbndTNYuiQhAGtzMyt8NcD4DsyBwiA1bkmz017E6bEHdjdRFhvFC1qWJABk9_AMhZsRxnVEKlY8YzEusdqDlXMoCktOcUUkgsokUnc6VO_eNy5NFgApwUyHt7w6ApOgqZM5kejm21MlhLwT1_QKAw"/>
          <p:cNvPicPr>
            <a:picLocks noChangeAspect="1" noChangeArrowheads="1"/>
          </p:cNvPicPr>
          <p:nvPr/>
        </p:nvPicPr>
        <p:blipFill>
          <a:blip r:embed="rId4"/>
          <a:srcRect l="12685" t="21661" r="39160" b="75831"/>
          <a:stretch>
            <a:fillRect/>
          </a:stretch>
        </p:blipFill>
        <p:spPr bwMode="auto">
          <a:xfrm>
            <a:off x="515006" y="4214649"/>
            <a:ext cx="5770180" cy="23122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oindr\Downloads\18 (1).png"/>
          <p:cNvPicPr>
            <a:picLocks noChangeAspect="1" noChangeArrowheads="1"/>
          </p:cNvPicPr>
          <p:nvPr/>
        </p:nvPicPr>
        <p:blipFill>
          <a:blip r:embed="rId2"/>
          <a:srcRect l="4939" t="28531" r="61837" b="52726"/>
          <a:stretch>
            <a:fillRect/>
          </a:stretch>
        </p:blipFill>
        <p:spPr bwMode="auto">
          <a:xfrm>
            <a:off x="567558" y="731969"/>
            <a:ext cx="4430486" cy="1874595"/>
          </a:xfrm>
          <a:prstGeom prst="rect">
            <a:avLst/>
          </a:prstGeom>
          <a:noFill/>
        </p:spPr>
      </p:pic>
      <p:pic>
        <p:nvPicPr>
          <p:cNvPr id="39940" name="Picture 4" descr="C:\Users\oindr\AppData\Local\Packages\Microsoft.Windows.Photos_8wekyb3d8bbwe\TempState\ShareServiceTempFolder\18 (1).jpeg"/>
          <p:cNvPicPr>
            <a:picLocks noChangeAspect="1" noChangeArrowheads="1"/>
          </p:cNvPicPr>
          <p:nvPr/>
        </p:nvPicPr>
        <p:blipFill>
          <a:blip r:embed="rId3"/>
          <a:srcRect/>
          <a:stretch>
            <a:fillRect/>
          </a:stretch>
        </p:blipFill>
        <p:spPr bwMode="auto">
          <a:xfrm>
            <a:off x="567557" y="2749957"/>
            <a:ext cx="7462346" cy="2200416"/>
          </a:xfrm>
          <a:prstGeom prst="rect">
            <a:avLst/>
          </a:prstGeom>
          <a:noFill/>
        </p:spPr>
      </p:pic>
      <p:sp>
        <p:nvSpPr>
          <p:cNvPr id="5" name="TextBox 4"/>
          <p:cNvSpPr txBox="1"/>
          <p:nvPr/>
        </p:nvSpPr>
        <p:spPr>
          <a:xfrm>
            <a:off x="420413" y="168166"/>
            <a:ext cx="7746125" cy="400110"/>
          </a:xfrm>
          <a:prstGeom prst="rect">
            <a:avLst/>
          </a:prstGeom>
          <a:noFill/>
        </p:spPr>
        <p:txBody>
          <a:bodyPr wrap="square" rtlCol="0">
            <a:spAutoFit/>
          </a:bodyPr>
          <a:lstStyle/>
          <a:p>
            <a:r>
              <a:rPr lang="en-US" sz="2000" dirty="0" smtClean="0">
                <a:solidFill>
                  <a:schemeClr val="bg1"/>
                </a:solidFill>
                <a:latin typeface="Montserrat" charset="0"/>
              </a:rPr>
              <a:t>Optimized table using partitioning as well as Bucketing</a:t>
            </a:r>
            <a:endParaRPr lang="en-US" sz="2000" dirty="0">
              <a:solidFill>
                <a:schemeClr val="bg1"/>
              </a:solidFill>
              <a:latin typeface="Montserrat"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a:spLocks noGrp="1"/>
          </p:cNvSpPr>
          <p:nvPr>
            <p:ph type="title"/>
          </p:nvPr>
        </p:nvSpPr>
        <p:spPr>
          <a:xfrm>
            <a:off x="2672092" y="18129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Solution Workflow</a:t>
            </a:r>
            <a:endParaRPr/>
          </a:p>
        </p:txBody>
      </p:sp>
      <p:sp>
        <p:nvSpPr>
          <p:cNvPr id="9" name="Rectangle 8"/>
          <p:cNvSpPr/>
          <p:nvPr/>
        </p:nvSpPr>
        <p:spPr>
          <a:xfrm>
            <a:off x="2039006" y="1739462"/>
            <a:ext cx="4319752" cy="788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336550">
              <a:buClr>
                <a:srgbClr val="D1D5DB"/>
              </a:buClr>
              <a:buSzPts val="1700"/>
              <a:buFont typeface="Arial" pitchFamily="34" charset="0"/>
              <a:buChar char="•"/>
            </a:pPr>
            <a:r>
              <a:rPr lang="en-US" dirty="0" smtClean="0">
                <a:solidFill>
                  <a:srgbClr val="D1D5DB"/>
                </a:solidFill>
              </a:rPr>
              <a:t>Data Storage : Store ingested data in </a:t>
            </a:r>
            <a:r>
              <a:rPr lang="en-US" dirty="0" smtClean="0">
                <a:solidFill>
                  <a:srgbClr val="D1D5DB"/>
                </a:solidFill>
              </a:rPr>
              <a:t>HDFS and load it into hive </a:t>
            </a:r>
            <a:r>
              <a:rPr lang="en-US" dirty="0" smtClean="0">
                <a:solidFill>
                  <a:srgbClr val="D1D5DB"/>
                </a:solidFill>
              </a:rPr>
              <a:t>for further processing and analysis.</a:t>
            </a:r>
            <a:endParaRPr lang="en-US" dirty="0">
              <a:solidFill>
                <a:srgbClr val="D1D5DB"/>
              </a:solidFill>
            </a:endParaRPr>
          </a:p>
        </p:txBody>
      </p:sp>
      <p:sp>
        <p:nvSpPr>
          <p:cNvPr id="11" name="Rectangle 10"/>
          <p:cNvSpPr/>
          <p:nvPr/>
        </p:nvSpPr>
        <p:spPr>
          <a:xfrm>
            <a:off x="2049516" y="4008385"/>
            <a:ext cx="4319752" cy="788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36550">
              <a:buClr>
                <a:srgbClr val="D1D5DB"/>
              </a:buClr>
              <a:buSzPts val="1700"/>
              <a:buFont typeface="Arial" pitchFamily="34" charset="0"/>
              <a:buChar char="•"/>
            </a:pPr>
            <a:r>
              <a:rPr lang="en-US" dirty="0" smtClean="0">
                <a:solidFill>
                  <a:srgbClr val="D1D5DB"/>
                </a:solidFill>
              </a:rPr>
              <a:t>Data Analysis &amp; Querying : Develop SQL queries to extract insights from the partitioned , bucketed dataset and original dataset.</a:t>
            </a:r>
            <a:endParaRPr lang="en-US" dirty="0">
              <a:solidFill>
                <a:srgbClr val="D1D5DB"/>
              </a:solidFill>
            </a:endParaRPr>
          </a:p>
        </p:txBody>
      </p:sp>
      <p:sp>
        <p:nvSpPr>
          <p:cNvPr id="17" name="Rectangle 16"/>
          <p:cNvSpPr/>
          <p:nvPr/>
        </p:nvSpPr>
        <p:spPr>
          <a:xfrm>
            <a:off x="2028497" y="2732690"/>
            <a:ext cx="4330262" cy="977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336550">
              <a:buClr>
                <a:srgbClr val="D1D5DB"/>
              </a:buClr>
              <a:buSzPts val="1700"/>
              <a:buFont typeface="Arial" pitchFamily="34" charset="0"/>
              <a:buChar char="•"/>
            </a:pPr>
            <a:r>
              <a:rPr lang="en-US" dirty="0" smtClean="0">
                <a:solidFill>
                  <a:srgbClr val="D1D5DB"/>
                </a:solidFill>
              </a:rPr>
              <a:t>Optimization using Partitioning and Bucketing : Implement partitioning and bucketing techniques using Apache Hive to optimize data storage and query performance.</a:t>
            </a:r>
          </a:p>
        </p:txBody>
      </p:sp>
      <p:sp>
        <p:nvSpPr>
          <p:cNvPr id="18" name="Rectangle 17"/>
          <p:cNvSpPr/>
          <p:nvPr/>
        </p:nvSpPr>
        <p:spPr>
          <a:xfrm>
            <a:off x="2023241" y="819807"/>
            <a:ext cx="4319752" cy="788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336550">
              <a:buClr>
                <a:srgbClr val="D1D5DB"/>
              </a:buClr>
              <a:buSzPts val="1700"/>
              <a:buFont typeface="Arial" pitchFamily="34" charset="0"/>
              <a:buChar char="•"/>
            </a:pPr>
            <a:r>
              <a:rPr lang="en-US" dirty="0" smtClean="0">
                <a:solidFill>
                  <a:srgbClr val="D1D5DB"/>
                </a:solidFill>
              </a:rPr>
              <a:t>Data Ingestion : Import the Online Retail data from the local system into HDFS.</a:t>
            </a:r>
          </a:p>
        </p:txBody>
      </p:sp>
      <p:cxnSp>
        <p:nvCxnSpPr>
          <p:cNvPr id="20" name="Straight Arrow Connector 19"/>
          <p:cNvCxnSpPr>
            <a:stCxn id="18" idx="2"/>
            <a:endCxn id="9" idx="0"/>
          </p:cNvCxnSpPr>
          <p:nvPr/>
        </p:nvCxnSpPr>
        <p:spPr>
          <a:xfrm rot="16200000" flipH="1">
            <a:off x="4125309" y="1665889"/>
            <a:ext cx="131380" cy="15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2"/>
            <a:endCxn id="17" idx="0"/>
          </p:cNvCxnSpPr>
          <p:nvPr/>
        </p:nvCxnSpPr>
        <p:spPr>
          <a:xfrm rot="5400000">
            <a:off x="4093779" y="2627586"/>
            <a:ext cx="204953" cy="5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2"/>
            <a:endCxn id="11" idx="0"/>
          </p:cNvCxnSpPr>
          <p:nvPr/>
        </p:nvCxnSpPr>
        <p:spPr>
          <a:xfrm rot="16200000" flipH="1">
            <a:off x="4052394" y="3851386"/>
            <a:ext cx="298233" cy="157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Conclusion :-</a:t>
            </a:r>
            <a:r>
              <a:rPr lang="en-US" sz="1600" dirty="0" smtClean="0"/>
              <a:t/>
            </a:r>
            <a:br>
              <a:rPr lang="en-US" sz="1600" dirty="0" smtClean="0"/>
            </a:br>
            <a:r>
              <a:rPr lang="en-US" sz="1600" dirty="0" smtClean="0"/>
              <a:t/>
            </a:r>
            <a:br>
              <a:rPr lang="en-US" sz="1600" dirty="0" smtClean="0"/>
            </a:br>
            <a:r>
              <a:rPr lang="en-US" sz="1600" dirty="0" smtClean="0"/>
              <a:t>In conclusion, this project has demonstrated the significant performance improvements achievable in Hive by leveraging partitioning and bucketing techniques. </a:t>
            </a:r>
            <a:br>
              <a:rPr lang="en-US" sz="1600" dirty="0" smtClean="0"/>
            </a:br>
            <a:r>
              <a:rPr lang="en-US" sz="1600" dirty="0" smtClean="0"/>
              <a:t>Partitioning has streamlined data retrieval by allowing the query engine to skip irrelevant partitions, leading to faster query execution times. </a:t>
            </a:r>
            <a:br>
              <a:rPr lang="en-US" sz="1600" dirty="0" smtClean="0"/>
            </a:br>
            <a:r>
              <a:rPr lang="en-US" sz="1600" dirty="0" smtClean="0">
                <a:solidFill>
                  <a:schemeClr val="bg1"/>
                </a:solidFill>
              </a:rPr>
              <a:t>Bucketing has helped in evenly distributing data and improving query performance for certain types of queries, especially joins and aggregations. </a:t>
            </a:r>
            <a:r>
              <a:rPr lang="en-US" sz="1600" dirty="0" smtClean="0"/>
              <a:t/>
            </a:r>
            <a:br>
              <a:rPr lang="en-US" sz="1600" dirty="0" smtClean="0"/>
            </a:br>
            <a:r>
              <a:rPr lang="en-US" sz="1600" dirty="0" smtClean="0"/>
              <a:t>Overall, the combined use of partitioning and bucketing in Hive has showcased substantial improvements in query performance, underscoring their effectiveness in optimizing data retrieval and processing. This project highlights the importance of strategic data organization techniques in maximizing the efficiency of Hive-based data analytics workflows.</a:t>
            </a:r>
            <a:br>
              <a:rPr lang="en-US" sz="1600" dirty="0" smtClean="0"/>
            </a:br>
            <a:r>
              <a:rPr lang="en-US" sz="1600" dirty="0" smtClean="0"/>
              <a:t/>
            </a:r>
            <a:br>
              <a:rPr lang="en-US" sz="1600" dirty="0" smtClean="0"/>
            </a:b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700" dirty="0"/>
              <a:t>Thank you!</a:t>
            </a:r>
            <a:endParaRPr sz="3700"/>
          </a:p>
        </p:txBody>
      </p:sp>
      <p:grpSp>
        <p:nvGrpSpPr>
          <p:cNvPr id="266" name="Google Shape;266;p23"/>
          <p:cNvGrpSpPr/>
          <p:nvPr/>
        </p:nvGrpSpPr>
        <p:grpSpPr>
          <a:xfrm>
            <a:off x="4066820" y="1553491"/>
            <a:ext cx="3159984" cy="2439109"/>
            <a:chOff x="3553042" y="1657806"/>
            <a:chExt cx="3461100" cy="2671532"/>
          </a:xfrm>
        </p:grpSpPr>
        <p:sp>
          <p:nvSpPr>
            <p:cNvPr id="267" name="Google Shape;267;p23"/>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5" name="Google Shape;275;p23"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276" name="Google Shape;276;p23"/>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23"/>
          <p:cNvGrpSpPr/>
          <p:nvPr/>
        </p:nvGrpSpPr>
        <p:grpSpPr>
          <a:xfrm>
            <a:off x="6762480" y="2546254"/>
            <a:ext cx="1024386" cy="1522884"/>
            <a:chOff x="6505573" y="2745170"/>
            <a:chExt cx="1122000" cy="1668000"/>
          </a:xfrm>
        </p:grpSpPr>
        <p:sp>
          <p:nvSpPr>
            <p:cNvPr id="278" name="Google Shape;278;p23"/>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2" name="Google Shape;282;p23"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283" name="Google Shape;283;p23"/>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3"/>
          <p:cNvGrpSpPr/>
          <p:nvPr/>
        </p:nvGrpSpPr>
        <p:grpSpPr>
          <a:xfrm>
            <a:off x="6405845" y="3121897"/>
            <a:ext cx="520684" cy="1036470"/>
            <a:chOff x="9543736" y="4486132"/>
            <a:chExt cx="570300" cy="1135235"/>
          </a:xfrm>
        </p:grpSpPr>
        <p:sp>
          <p:nvSpPr>
            <p:cNvPr id="285" name="Google Shape;285;p23"/>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9" name="Google Shape;289;p23"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290" name="Google Shape;290;p23"/>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23"/>
          <p:cNvGrpSpPr/>
          <p:nvPr/>
        </p:nvGrpSpPr>
        <p:grpSpPr>
          <a:xfrm>
            <a:off x="7564804" y="3443361"/>
            <a:ext cx="455496" cy="692277"/>
            <a:chOff x="7384375" y="3728000"/>
            <a:chExt cx="498900" cy="758244"/>
          </a:xfrm>
        </p:grpSpPr>
        <p:sp>
          <p:nvSpPr>
            <p:cNvPr id="292" name="Google Shape;292;p23"/>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3"/>
          <p:cNvGrpSpPr/>
          <p:nvPr/>
        </p:nvGrpSpPr>
        <p:grpSpPr>
          <a:xfrm>
            <a:off x="7564836" y="3561758"/>
            <a:ext cx="478081" cy="462776"/>
            <a:chOff x="7384385" y="3857442"/>
            <a:chExt cx="523637" cy="506874"/>
          </a:xfrm>
        </p:grpSpPr>
        <p:sp>
          <p:nvSpPr>
            <p:cNvPr id="297" name="Google Shape;297;p23"/>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23"/>
            <p:cNvGrpSpPr/>
            <p:nvPr/>
          </p:nvGrpSpPr>
          <p:grpSpPr>
            <a:xfrm>
              <a:off x="7384385" y="3857442"/>
              <a:ext cx="523637" cy="498900"/>
              <a:chOff x="7384385" y="3857442"/>
              <a:chExt cx="523637" cy="498900"/>
            </a:xfrm>
          </p:grpSpPr>
          <p:sp>
            <p:nvSpPr>
              <p:cNvPr id="299" name="Google Shape;299;p23"/>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01" name="Google Shape;301;p23"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02" name="Google Shape;302;p23"/>
          <p:cNvGrpSpPr/>
          <p:nvPr/>
        </p:nvGrpSpPr>
        <p:grpSpPr>
          <a:xfrm>
            <a:off x="8110843" y="3443361"/>
            <a:ext cx="435785" cy="692277"/>
            <a:chOff x="7982421" y="3727763"/>
            <a:chExt cx="477311" cy="758244"/>
          </a:xfrm>
        </p:grpSpPr>
        <p:sp>
          <p:nvSpPr>
            <p:cNvPr id="303" name="Google Shape;303;p23"/>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1" name="Google Shape;311;p23"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p:nvPr/>
        </p:nvSpPr>
        <p:spPr>
          <a:xfrm>
            <a:off x="308600" y="499675"/>
            <a:ext cx="5472090" cy="4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smtClean="0">
                <a:solidFill>
                  <a:schemeClr val="lt1"/>
                </a:solidFill>
                <a:latin typeface="Montserrat" charset="0"/>
                <a:ea typeface="Lato"/>
                <a:cs typeface="Lato"/>
                <a:sym typeface="Lato"/>
              </a:rPr>
              <a:t>Problem</a:t>
            </a:r>
            <a:r>
              <a:rPr lang="en-GB" sz="3200" b="1" dirty="0" smtClean="0">
                <a:solidFill>
                  <a:schemeClr val="lt1"/>
                </a:solidFill>
                <a:latin typeface="Lato"/>
                <a:ea typeface="Lato"/>
                <a:cs typeface="Lato"/>
                <a:sym typeface="Lato"/>
              </a:rPr>
              <a:t> </a:t>
            </a:r>
            <a:r>
              <a:rPr lang="en-GB" sz="3200" b="1" dirty="0" smtClean="0">
                <a:solidFill>
                  <a:schemeClr val="lt1"/>
                </a:solidFill>
                <a:latin typeface="Montserrat" charset="0"/>
                <a:ea typeface="Lato"/>
                <a:cs typeface="Lato"/>
                <a:sym typeface="Lato"/>
              </a:rPr>
              <a:t>Statement</a:t>
            </a:r>
            <a:endParaRPr sz="3200" b="1">
              <a:solidFill>
                <a:schemeClr val="lt1"/>
              </a:solidFill>
              <a:latin typeface="Montserrat" charset="0"/>
              <a:ea typeface="Lato"/>
              <a:cs typeface="Lato"/>
              <a:sym typeface="Lato"/>
            </a:endParaRPr>
          </a:p>
        </p:txBody>
      </p:sp>
      <p:sp>
        <p:nvSpPr>
          <p:cNvPr id="4" name="Rectangle 3"/>
          <p:cNvSpPr/>
          <p:nvPr/>
        </p:nvSpPr>
        <p:spPr>
          <a:xfrm>
            <a:off x="331076" y="1684867"/>
            <a:ext cx="6311462" cy="2554545"/>
          </a:xfrm>
          <a:prstGeom prst="rect">
            <a:avLst/>
          </a:prstGeom>
        </p:spPr>
        <p:txBody>
          <a:bodyPr wrap="square">
            <a:spAutoFit/>
          </a:bodyPr>
          <a:lstStyle/>
          <a:p>
            <a:r>
              <a:rPr lang="en-US" sz="1600" dirty="0" smtClean="0">
                <a:solidFill>
                  <a:schemeClr val="bg1"/>
                </a:solidFill>
              </a:rPr>
              <a:t>We have an </a:t>
            </a:r>
            <a:r>
              <a:rPr lang="en-US" sz="1600" dirty="0" err="1" smtClean="0">
                <a:solidFill>
                  <a:schemeClr val="bg1"/>
                </a:solidFill>
              </a:rPr>
              <a:t>eCommerce</a:t>
            </a:r>
            <a:r>
              <a:rPr lang="en-US" sz="1600" dirty="0" smtClean="0">
                <a:solidFill>
                  <a:schemeClr val="bg1"/>
                </a:solidFill>
              </a:rPr>
              <a:t> company that maintains sales data, including information such as invoice ID, stock code, quantity, item description, customer ID, country, and invoice date. The table is used for various analytical queries to gain insights into sales trends, customer behavior, and inventory management.</a:t>
            </a:r>
          </a:p>
          <a:p>
            <a:endParaRPr lang="en-US" sz="1600" dirty="0" smtClean="0">
              <a:solidFill>
                <a:schemeClr val="bg1"/>
              </a:solidFill>
            </a:endParaRPr>
          </a:p>
          <a:p>
            <a:r>
              <a:rPr lang="en-US" sz="1600" dirty="0" smtClean="0">
                <a:solidFill>
                  <a:schemeClr val="bg1"/>
                </a:solidFill>
              </a:rPr>
              <a:t>However, as the volume of data in the table will grow, query performance will become a concern. We need to optimize the table's structure and storage to improve query performance, particularly for commonly used filtering and aggregation operations.</a:t>
            </a:r>
            <a:endParaRPr lang="en-US" sz="16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solidFill>
                  <a:schemeClr val="bg1"/>
                </a:solidFill>
              </a:rPr>
              <a:t>Introduction</a:t>
            </a:r>
            <a:endParaRPr b="1">
              <a:solidFill>
                <a:schemeClr val="bg1"/>
              </a:solidFill>
            </a:endParaRPr>
          </a:p>
        </p:txBody>
      </p:sp>
      <p:sp>
        <p:nvSpPr>
          <p:cNvPr id="4" name="Rectangle 3"/>
          <p:cNvSpPr/>
          <p:nvPr/>
        </p:nvSpPr>
        <p:spPr>
          <a:xfrm>
            <a:off x="1224455" y="1025296"/>
            <a:ext cx="7162800" cy="3785652"/>
          </a:xfrm>
          <a:prstGeom prst="rect">
            <a:avLst/>
          </a:prstGeom>
        </p:spPr>
        <p:txBody>
          <a:bodyPr wrap="square">
            <a:spAutoFit/>
          </a:bodyPr>
          <a:lstStyle/>
          <a:p>
            <a:r>
              <a:rPr lang="en-US" sz="1600" dirty="0" smtClean="0">
                <a:solidFill>
                  <a:schemeClr val="bg1"/>
                </a:solidFill>
              </a:rPr>
              <a:t>Apache Hive is a powerful data warehouse infrastructure built on top of </a:t>
            </a:r>
            <a:r>
              <a:rPr lang="en-US" sz="1600" dirty="0" err="1" smtClean="0">
                <a:solidFill>
                  <a:schemeClr val="bg1"/>
                </a:solidFill>
              </a:rPr>
              <a:t>Hadoop</a:t>
            </a:r>
            <a:r>
              <a:rPr lang="en-US" sz="1600" dirty="0" smtClean="0">
                <a:solidFill>
                  <a:schemeClr val="bg1"/>
                </a:solidFill>
              </a:rPr>
              <a:t> that provides an interface for querying and analyzing large datasets stored in </a:t>
            </a:r>
            <a:r>
              <a:rPr lang="en-US" sz="1600" dirty="0" err="1" smtClean="0">
                <a:solidFill>
                  <a:schemeClr val="bg1"/>
                </a:solidFill>
              </a:rPr>
              <a:t>Hadoop's</a:t>
            </a:r>
            <a:r>
              <a:rPr lang="en-US" sz="1600" dirty="0" smtClean="0">
                <a:solidFill>
                  <a:schemeClr val="bg1"/>
                </a:solidFill>
              </a:rPr>
              <a:t> distributed file system (HDFS). It enables users to query data using a SQL-like language called </a:t>
            </a:r>
            <a:r>
              <a:rPr lang="en-US" sz="1600" dirty="0" err="1" smtClean="0">
                <a:solidFill>
                  <a:schemeClr val="bg1"/>
                </a:solidFill>
              </a:rPr>
              <a:t>HiveQL</a:t>
            </a:r>
            <a:r>
              <a:rPr lang="en-US" sz="1600" dirty="0" smtClean="0">
                <a:solidFill>
                  <a:schemeClr val="bg1"/>
                </a:solidFill>
              </a:rPr>
              <a:t>, making it accessible to those familiar with SQL.</a:t>
            </a:r>
          </a:p>
          <a:p>
            <a:endParaRPr lang="en-US" sz="1600" dirty="0" smtClean="0">
              <a:solidFill>
                <a:schemeClr val="bg1"/>
              </a:solidFill>
            </a:endParaRPr>
          </a:p>
          <a:p>
            <a:r>
              <a:rPr lang="en-US" sz="1600" b="1" dirty="0" smtClean="0">
                <a:solidFill>
                  <a:schemeClr val="bg1"/>
                </a:solidFill>
              </a:rPr>
              <a:t>Partitioning</a:t>
            </a:r>
            <a:r>
              <a:rPr lang="en-US" sz="1600" dirty="0" smtClean="0">
                <a:solidFill>
                  <a:schemeClr val="bg1"/>
                </a:solidFill>
              </a:rPr>
              <a:t> involves dividing data into smaller, more manageable subsets based on specific columns. This helps in improving query performance by allowing Hive to prune irrelevant partitions based on query predicates, thereby reducing the amount of data scanned during query execution.</a:t>
            </a:r>
          </a:p>
          <a:p>
            <a:endParaRPr lang="en-US" sz="1600" dirty="0" smtClean="0">
              <a:solidFill>
                <a:schemeClr val="bg1"/>
              </a:solidFill>
            </a:endParaRPr>
          </a:p>
          <a:p>
            <a:r>
              <a:rPr lang="en-US" sz="1600" b="1" dirty="0" smtClean="0">
                <a:solidFill>
                  <a:schemeClr val="bg1"/>
                </a:solidFill>
              </a:rPr>
              <a:t>Bucketing</a:t>
            </a:r>
            <a:r>
              <a:rPr lang="en-US" sz="1600" dirty="0" smtClean="0">
                <a:solidFill>
                  <a:schemeClr val="bg1"/>
                </a:solidFill>
              </a:rPr>
              <a:t> involves grouping data into a fixed number of buckets based on the hash value of a column. This helps in evenly distributing data and improving query performance for certain types of queries, especially joins and aggregations.</a:t>
            </a:r>
            <a:endParaRPr lang="en-US" sz="16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324200" y="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Technology used</a:t>
            </a:r>
            <a:endParaRPr/>
          </a:p>
        </p:txBody>
      </p:sp>
      <p:sp>
        <p:nvSpPr>
          <p:cNvPr id="254" name="Google Shape;254;p21"/>
          <p:cNvSpPr txBox="1"/>
          <p:nvPr/>
        </p:nvSpPr>
        <p:spPr>
          <a:xfrm>
            <a:off x="324200" y="1058075"/>
            <a:ext cx="7773300" cy="2954625"/>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rgbClr val="D1D5DB"/>
              </a:buClr>
              <a:buSzPts val="2400"/>
              <a:buChar char="●"/>
            </a:pPr>
            <a:r>
              <a:rPr lang="en-GB" sz="2000" dirty="0" err="1">
                <a:solidFill>
                  <a:srgbClr val="D1D5DB"/>
                </a:solidFill>
              </a:rPr>
              <a:t>Hadoop</a:t>
            </a:r>
            <a:r>
              <a:rPr lang="en-GB" sz="2000" dirty="0">
                <a:solidFill>
                  <a:srgbClr val="D1D5DB"/>
                </a:solidFill>
              </a:rPr>
              <a:t> </a:t>
            </a:r>
            <a:r>
              <a:rPr lang="en-GB" sz="2000" dirty="0" smtClean="0">
                <a:solidFill>
                  <a:srgbClr val="D1D5DB"/>
                </a:solidFill>
              </a:rPr>
              <a:t>Ecosystem</a:t>
            </a:r>
          </a:p>
          <a:p>
            <a:pPr marL="457200" lvl="0" indent="-381000" algn="l" rtl="0">
              <a:spcBef>
                <a:spcPts val="0"/>
              </a:spcBef>
              <a:spcAft>
                <a:spcPts val="0"/>
              </a:spcAft>
              <a:buClr>
                <a:srgbClr val="D1D5DB"/>
              </a:buClr>
              <a:buSzPts val="2400"/>
              <a:buChar char="●"/>
            </a:pPr>
            <a:endParaRPr lang="en-GB" sz="2000" dirty="0" smtClean="0">
              <a:solidFill>
                <a:srgbClr val="D1D5DB"/>
              </a:solidFill>
            </a:endParaRPr>
          </a:p>
          <a:p>
            <a:pPr marL="457200" lvl="0" indent="-381000" algn="l" rtl="0">
              <a:spcBef>
                <a:spcPts val="0"/>
              </a:spcBef>
              <a:spcAft>
                <a:spcPts val="0"/>
              </a:spcAft>
              <a:buClr>
                <a:srgbClr val="D1D5DB"/>
              </a:buClr>
              <a:buSzPts val="2400"/>
              <a:buChar char="●"/>
            </a:pPr>
            <a:r>
              <a:rPr lang="en-GB" sz="2000" dirty="0" smtClean="0">
                <a:solidFill>
                  <a:srgbClr val="D1D5DB"/>
                </a:solidFill>
              </a:rPr>
              <a:t>Linux - Unix</a:t>
            </a:r>
            <a:endParaRPr sz="2000">
              <a:solidFill>
                <a:srgbClr val="D1D5DB"/>
              </a:solidFill>
            </a:endParaRPr>
          </a:p>
          <a:p>
            <a:pPr marL="457200" lvl="0" indent="0" algn="l" rtl="0">
              <a:spcBef>
                <a:spcPts val="0"/>
              </a:spcBef>
              <a:spcAft>
                <a:spcPts val="0"/>
              </a:spcAft>
              <a:buNone/>
            </a:pPr>
            <a:endParaRPr sz="2000">
              <a:solidFill>
                <a:srgbClr val="D1D5DB"/>
              </a:solidFill>
            </a:endParaRPr>
          </a:p>
          <a:p>
            <a:pPr marL="457200" lvl="0" indent="-381000" algn="l" rtl="0">
              <a:spcBef>
                <a:spcPts val="0"/>
              </a:spcBef>
              <a:spcAft>
                <a:spcPts val="0"/>
              </a:spcAft>
              <a:buClr>
                <a:srgbClr val="D1D5DB"/>
              </a:buClr>
              <a:buSzPts val="2400"/>
              <a:buChar char="●"/>
            </a:pPr>
            <a:r>
              <a:rPr lang="en-GB" sz="2000" dirty="0">
                <a:solidFill>
                  <a:srgbClr val="D1D5DB"/>
                </a:solidFill>
              </a:rPr>
              <a:t>Apache Hive: Data warehouse infrastructure </a:t>
            </a:r>
            <a:endParaRPr sz="2000">
              <a:solidFill>
                <a:srgbClr val="D1D5DB"/>
              </a:solidFill>
            </a:endParaRPr>
          </a:p>
          <a:p>
            <a:pPr marL="457200" lvl="0" indent="0" algn="l" rtl="0">
              <a:spcBef>
                <a:spcPts val="0"/>
              </a:spcBef>
              <a:spcAft>
                <a:spcPts val="0"/>
              </a:spcAft>
              <a:buNone/>
            </a:pPr>
            <a:r>
              <a:rPr lang="en-GB" sz="2000" dirty="0">
                <a:solidFill>
                  <a:srgbClr val="D1D5DB"/>
                </a:solidFill>
              </a:rPr>
              <a:t>built on top of </a:t>
            </a:r>
            <a:r>
              <a:rPr lang="en-GB" sz="2000" dirty="0" err="1">
                <a:solidFill>
                  <a:srgbClr val="D1D5DB"/>
                </a:solidFill>
              </a:rPr>
              <a:t>Hadoop</a:t>
            </a:r>
            <a:r>
              <a:rPr lang="en-GB" sz="2000" dirty="0">
                <a:solidFill>
                  <a:srgbClr val="D1D5DB"/>
                </a:solidFill>
              </a:rPr>
              <a:t> for querying and </a:t>
            </a:r>
            <a:endParaRPr sz="2000">
              <a:solidFill>
                <a:srgbClr val="D1D5DB"/>
              </a:solidFill>
            </a:endParaRPr>
          </a:p>
          <a:p>
            <a:pPr marL="457200" lvl="0" indent="0" algn="l" rtl="0">
              <a:spcBef>
                <a:spcPts val="0"/>
              </a:spcBef>
              <a:spcAft>
                <a:spcPts val="0"/>
              </a:spcAft>
              <a:buNone/>
            </a:pPr>
            <a:r>
              <a:rPr lang="en-GB" sz="2000" dirty="0">
                <a:solidFill>
                  <a:srgbClr val="D1D5DB"/>
                </a:solidFill>
              </a:rPr>
              <a:t>analyzing large datasets.</a:t>
            </a:r>
            <a:endParaRPr sz="2000">
              <a:solidFill>
                <a:srgbClr val="D1D5DB"/>
              </a:solidFill>
            </a:endParaRPr>
          </a:p>
          <a:p>
            <a:pPr marL="457200" lvl="0" indent="0" algn="l" rtl="0">
              <a:spcBef>
                <a:spcPts val="0"/>
              </a:spcBef>
              <a:spcAft>
                <a:spcPts val="0"/>
              </a:spcAft>
              <a:buNone/>
            </a:pPr>
            <a:endParaRPr sz="2000">
              <a:solidFill>
                <a:srgbClr val="D1D5DB"/>
              </a:solidFill>
            </a:endParaRPr>
          </a:p>
          <a:p>
            <a:pPr marL="457200" lvl="0" indent="-381000" algn="l" rtl="0">
              <a:spcBef>
                <a:spcPts val="0"/>
              </a:spcBef>
              <a:spcAft>
                <a:spcPts val="0"/>
              </a:spcAft>
              <a:buClr>
                <a:srgbClr val="D1D5DB"/>
              </a:buClr>
              <a:buSzPts val="2400"/>
              <a:buChar char="●"/>
            </a:pPr>
            <a:r>
              <a:rPr lang="en-GB" sz="2000" dirty="0">
                <a:solidFill>
                  <a:srgbClr val="D1D5DB"/>
                </a:solidFill>
              </a:rPr>
              <a:t>HDFS: Distributed file system for storing large datasets.</a:t>
            </a:r>
            <a:endParaRPr sz="2000">
              <a:solidFill>
                <a:srgbClr val="D1D5DB"/>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52" y="1748200"/>
            <a:ext cx="7910247" cy="1148700"/>
          </a:xfrm>
        </p:spPr>
        <p:txBody>
          <a:bodyPr/>
          <a:lstStyle/>
          <a:p>
            <a:r>
              <a:rPr lang="en-US" sz="1600" b="1" dirty="0" smtClean="0"/>
              <a:t/>
            </a:r>
            <a:br>
              <a:rPr lang="en-US" sz="1600" b="1" dirty="0" smtClean="0"/>
            </a:br>
            <a:r>
              <a:rPr lang="en-US" sz="1600" b="1" dirty="0" smtClean="0"/>
              <a:t/>
            </a:r>
            <a:br>
              <a:rPr lang="en-US" sz="1600" b="1" dirty="0" smtClean="0"/>
            </a:br>
            <a:r>
              <a:rPr lang="en-US" sz="1600" b="1" dirty="0" smtClean="0"/>
              <a:t/>
            </a:r>
            <a:br>
              <a:rPr lang="en-US" sz="1600" b="1" dirty="0" smtClean="0"/>
            </a:br>
            <a:r>
              <a:rPr lang="en-US" sz="1600" b="1" dirty="0" smtClean="0"/>
              <a:t/>
            </a:r>
            <a:br>
              <a:rPr lang="en-US" sz="1600" b="1" dirty="0" smtClean="0"/>
            </a:br>
            <a:r>
              <a:rPr lang="en-US" sz="1600" b="1" dirty="0" smtClean="0"/>
              <a:t/>
            </a:r>
            <a:br>
              <a:rPr lang="en-US" sz="1600" b="1" dirty="0" smtClean="0"/>
            </a:br>
            <a:r>
              <a:rPr lang="en-US" sz="1600" b="1" dirty="0" smtClean="0"/>
              <a:t>Setting up the </a:t>
            </a:r>
            <a:r>
              <a:rPr lang="en-US" sz="1600" b="1" dirty="0" err="1" smtClean="0"/>
              <a:t>Hadoop</a:t>
            </a:r>
            <a:r>
              <a:rPr lang="en-US" sz="1600" b="1" dirty="0" smtClean="0"/>
              <a:t> Environment and making </a:t>
            </a:r>
            <a:br>
              <a:rPr lang="en-US" sz="1600" b="1" dirty="0" smtClean="0"/>
            </a:br>
            <a:r>
              <a:rPr lang="en-US" sz="1600" b="1" dirty="0" smtClean="0"/>
              <a:t>sure that all the daemons are running .</a:t>
            </a:r>
            <a:br>
              <a:rPr lang="en-US" sz="1600" b="1" dirty="0" smtClean="0"/>
            </a:br>
            <a:r>
              <a:rPr lang="en-US" sz="1600" b="1" dirty="0" smtClean="0"/>
              <a:t/>
            </a:r>
            <a:br>
              <a:rPr lang="en-US" sz="1600" b="1" dirty="0" smtClean="0"/>
            </a:br>
            <a:r>
              <a:rPr lang="en-US" sz="1600" b="1" dirty="0" smtClean="0"/>
              <a:t/>
            </a:r>
            <a:br>
              <a:rPr lang="en-US" sz="1600" b="1" dirty="0" smtClean="0"/>
            </a:br>
            <a:r>
              <a:rPr lang="en-US" sz="1600" b="1" dirty="0" smtClean="0"/>
              <a:t>Bringing the Online Retail dataset into HDFS </a:t>
            </a:r>
            <a:br>
              <a:rPr lang="en-US" sz="1600" b="1" dirty="0" smtClean="0"/>
            </a:br>
            <a:r>
              <a:rPr lang="en-US" sz="1600" b="1" dirty="0" smtClean="0"/>
              <a:t/>
            </a:r>
            <a:br>
              <a:rPr lang="en-US" sz="1600" b="1" dirty="0" smtClean="0"/>
            </a:br>
            <a:r>
              <a:rPr lang="en-US" sz="1600" b="1" dirty="0" smtClean="0"/>
              <a:t/>
            </a:r>
            <a:br>
              <a:rPr lang="en-US" sz="1600" b="1" dirty="0" smtClean="0"/>
            </a:br>
            <a:r>
              <a:rPr lang="en-US" sz="1600" b="1" dirty="0" smtClean="0"/>
              <a:t>Creating a hive table and storing the data from the </a:t>
            </a:r>
            <a:br>
              <a:rPr lang="en-US" sz="1600" b="1" dirty="0" smtClean="0"/>
            </a:br>
            <a:r>
              <a:rPr lang="en-US" sz="1600" b="1" dirty="0" smtClean="0"/>
              <a:t>HDFS to the hive table</a:t>
            </a:r>
            <a:endParaRPr lang="en-US" sz="1600" dirty="0"/>
          </a:p>
        </p:txBody>
      </p:sp>
      <p:sp>
        <p:nvSpPr>
          <p:cNvPr id="4" name="TextBox 3"/>
          <p:cNvSpPr txBox="1"/>
          <p:nvPr/>
        </p:nvSpPr>
        <p:spPr>
          <a:xfrm>
            <a:off x="367862" y="620110"/>
            <a:ext cx="3373821" cy="461665"/>
          </a:xfrm>
          <a:prstGeom prst="rect">
            <a:avLst/>
          </a:prstGeom>
          <a:noFill/>
        </p:spPr>
        <p:txBody>
          <a:bodyPr wrap="square" rtlCol="0">
            <a:spAutoFit/>
          </a:bodyPr>
          <a:lstStyle/>
          <a:p>
            <a:r>
              <a:rPr lang="en-US" sz="2400" b="1" dirty="0" smtClean="0">
                <a:solidFill>
                  <a:schemeClr val="bg1"/>
                </a:solidFill>
                <a:latin typeface="Montserrat" charset="0"/>
              </a:rPr>
              <a:t>Implementation</a:t>
            </a:r>
            <a:r>
              <a:rPr lang="en-US" dirty="0" smtClean="0">
                <a:solidFill>
                  <a:schemeClr val="bg1"/>
                </a:solidFill>
                <a:latin typeface="Montserrat" charset="0"/>
              </a:rPr>
              <a:t> </a:t>
            </a:r>
            <a:endParaRPr lang="en-US" dirty="0">
              <a:solidFill>
                <a:schemeClr val="bg1"/>
              </a:solidFill>
              <a:latin typeface="Montserrat"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3794" name="Picture 2" descr="https://lh7-us.googleusercontent.com/TUkGtoompVfYmO7CptQ-X-aZMCpRsbTgeZjx2rzVZDt4Nu2MmJojiaX1eCTyMyCJOMGPY0z37YxKmT067VKIM0kMH3YXYuSM1z0OBBnss7HfynRyc_dDlvi6s9akk2K4aymHWwfJOREZrzlnOxovE0w"/>
          <p:cNvPicPr>
            <a:picLocks noChangeAspect="1" noChangeArrowheads="1"/>
          </p:cNvPicPr>
          <p:nvPr/>
        </p:nvPicPr>
        <p:blipFill>
          <a:blip r:embed="rId2"/>
          <a:srcRect/>
          <a:stretch>
            <a:fillRect/>
          </a:stretch>
        </p:blipFill>
        <p:spPr bwMode="auto">
          <a:xfrm>
            <a:off x="172217" y="153825"/>
            <a:ext cx="6197052" cy="1296603"/>
          </a:xfrm>
          <a:prstGeom prst="rect">
            <a:avLst/>
          </a:prstGeom>
          <a:noFill/>
        </p:spPr>
      </p:pic>
      <p:pic>
        <p:nvPicPr>
          <p:cNvPr id="33796" name="Picture 4" descr="https://lh7-us.googleusercontent.com/1wmYo8wqe9MwMppgaGfEWUk_PzvC05cywIilxxPsip_pJRc97HZEglsJSTEq0Rx0j9vcWZ83qyRusEqCvK_EkQZp_3S8dPLu8oxpBkS3CSLGBab1ty4Ju3_MAsI3JwfUpOS00VSWGkG7iyLoRhmTXIw"/>
          <p:cNvPicPr>
            <a:picLocks noChangeAspect="1" noChangeArrowheads="1"/>
          </p:cNvPicPr>
          <p:nvPr/>
        </p:nvPicPr>
        <p:blipFill>
          <a:blip r:embed="rId3"/>
          <a:srcRect/>
          <a:stretch>
            <a:fillRect/>
          </a:stretch>
        </p:blipFill>
        <p:spPr bwMode="auto">
          <a:xfrm>
            <a:off x="161706" y="1652696"/>
            <a:ext cx="7216556" cy="332051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518" y="0"/>
            <a:ext cx="6028895" cy="1148700"/>
          </a:xfrm>
        </p:spPr>
        <p:txBody>
          <a:bodyPr/>
          <a:lstStyle/>
          <a:p>
            <a:r>
              <a:rPr lang="en-US" dirty="0" smtClean="0"/>
              <a:t>Partitioning – Static Partitioning</a:t>
            </a:r>
            <a:endParaRPr lang="en-US" dirty="0"/>
          </a:p>
        </p:txBody>
      </p:sp>
      <p:pic>
        <p:nvPicPr>
          <p:cNvPr id="1028" name="Picture 4" descr="https://lh7-us.googleusercontent.com/sawf5PFW_rSsVJ46a6-ppwL1mNm-QLrskWpgTzO1UQUSQYhU3VFYnxo1bgAAy6bgOxES03_w5rtKtNqc6apN0NV-DkDIShAqxdQqsfuKmcVYw7mADVKAx4yR0UGtICiV4e_2piUvjXjpEAHznjQYxEs"/>
          <p:cNvPicPr>
            <a:picLocks noChangeAspect="1" noChangeArrowheads="1"/>
          </p:cNvPicPr>
          <p:nvPr/>
        </p:nvPicPr>
        <p:blipFill>
          <a:blip r:embed="rId2"/>
          <a:srcRect t="66861" r="18726" b="21679"/>
          <a:stretch>
            <a:fillRect/>
          </a:stretch>
        </p:blipFill>
        <p:spPr bwMode="auto">
          <a:xfrm>
            <a:off x="563946" y="998483"/>
            <a:ext cx="5941957" cy="651641"/>
          </a:xfrm>
          <a:prstGeom prst="rect">
            <a:avLst/>
          </a:prstGeom>
          <a:noFill/>
        </p:spPr>
      </p:pic>
      <p:pic>
        <p:nvPicPr>
          <p:cNvPr id="1030" name="Picture 6" descr="https://lh7-us.googleusercontent.com/0suNrNp1wQcj6lG7VeFbpjFKwG9mTH_Ja8i2N0e6qYw2Uvk6aQHQtLZEFw9_jroZt-NSFr5CHT8p-iqHw738CwKJj2doGtcezuA_ZTzI6R6I3Jbct-8RbdxTXALjx_R-OHSnWXQZWoCmle_lfuFHnBo"/>
          <p:cNvPicPr>
            <a:picLocks noChangeAspect="1" noChangeArrowheads="1"/>
          </p:cNvPicPr>
          <p:nvPr/>
        </p:nvPicPr>
        <p:blipFill>
          <a:blip r:embed="rId3"/>
          <a:srcRect/>
          <a:stretch>
            <a:fillRect/>
          </a:stretch>
        </p:blipFill>
        <p:spPr bwMode="auto">
          <a:xfrm>
            <a:off x="550589" y="1799841"/>
            <a:ext cx="6743700" cy="3038476"/>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Rectangle 5"/>
          <p:cNvSpPr/>
          <p:nvPr/>
        </p:nvSpPr>
        <p:spPr>
          <a:xfrm>
            <a:off x="775514" y="200179"/>
            <a:ext cx="6030818" cy="523220"/>
          </a:xfrm>
          <a:prstGeom prst="rect">
            <a:avLst/>
          </a:prstGeom>
        </p:spPr>
        <p:txBody>
          <a:bodyPr wrap="none">
            <a:spAutoFit/>
          </a:bodyPr>
          <a:lstStyle/>
          <a:p>
            <a:r>
              <a:rPr lang="en-US" sz="2800" dirty="0" smtClean="0">
                <a:solidFill>
                  <a:schemeClr val="bg1"/>
                </a:solidFill>
                <a:latin typeface="Montserrat" charset="0"/>
                <a:cs typeface="Arial" pitchFamily="34" charset="0"/>
              </a:rPr>
              <a:t>Partitioning</a:t>
            </a:r>
            <a:r>
              <a:rPr lang="en-US" sz="2800" dirty="0" smtClean="0">
                <a:solidFill>
                  <a:schemeClr val="bg1"/>
                </a:solidFill>
                <a:latin typeface="Arial" pitchFamily="34" charset="0"/>
                <a:cs typeface="Arial" pitchFamily="34" charset="0"/>
              </a:rPr>
              <a:t> – Dynamic Partitioning</a:t>
            </a:r>
            <a:endParaRPr lang="en-US" sz="2800" dirty="0">
              <a:solidFill>
                <a:schemeClr val="bg1"/>
              </a:solidFill>
              <a:latin typeface="Arial" pitchFamily="34" charset="0"/>
              <a:cs typeface="Arial" pitchFamily="34" charset="0"/>
            </a:endParaRPr>
          </a:p>
        </p:txBody>
      </p:sp>
      <p:pic>
        <p:nvPicPr>
          <p:cNvPr id="33800" name="Picture 8" descr="https://lh7-us.googleusercontent.com/J92_NjdmyEnGy6FghTESDvBXXkB7Wk3i57HbXRjPiljNQSu4Zcc6TML36T9q8wUgQcRRrarzU_cNUcv-nU3Qlj4Wn3rrTOhGo_wd13DxEdOpL7cozyEnSPzkLIg2xC8xOYnHA9nnGCc1E_h_mlxeP0c"/>
          <p:cNvPicPr>
            <a:picLocks noChangeAspect="1" noChangeArrowheads="1"/>
          </p:cNvPicPr>
          <p:nvPr/>
        </p:nvPicPr>
        <p:blipFill>
          <a:blip r:embed="rId2"/>
          <a:srcRect/>
          <a:stretch>
            <a:fillRect/>
          </a:stretch>
        </p:blipFill>
        <p:spPr bwMode="auto">
          <a:xfrm>
            <a:off x="865900" y="696310"/>
            <a:ext cx="6600825" cy="3245070"/>
          </a:xfrm>
          <a:prstGeom prst="rect">
            <a:avLst/>
          </a:prstGeom>
          <a:noFill/>
        </p:spPr>
      </p:pic>
      <p:pic>
        <p:nvPicPr>
          <p:cNvPr id="33802" name="Picture 10" descr="https://lh7-us.googleusercontent.com/7e1tF1CR_DxN1qwJNPOpsXFs1A6Mlk-G93dxzIp9Lw5a_df98ZvbgcTE9knftzAa9LwbKeJfeZevRV1kb7j4nv9YOeQtAlZtY32CxasXEFHYGcyXHHt7yjnhtJKvB2aEimqqhuWL1C82Ylca_vqGn48"/>
          <p:cNvPicPr>
            <a:picLocks noChangeAspect="1" noChangeArrowheads="1"/>
          </p:cNvPicPr>
          <p:nvPr/>
        </p:nvPicPr>
        <p:blipFill>
          <a:blip r:embed="rId3"/>
          <a:srcRect t="85549"/>
          <a:stretch>
            <a:fillRect/>
          </a:stretch>
        </p:blipFill>
        <p:spPr bwMode="auto">
          <a:xfrm>
            <a:off x="861848" y="4120055"/>
            <a:ext cx="6581775" cy="571227"/>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s://lh7-us.googleusercontent.com/97DQ6JQUeP0L7cE0cBM0KzeZ9d2_bC492NfkH4wbH6X31F6xMBNENBqBby_hbb9De_AZeZVmLIZqIx473f91-nfJD17dr3ABMRWDuSD86urTawJsc2JOr9fh_zbdVPWv6Th_wgntKRvBOv-QDX0dLqU"/>
          <p:cNvPicPr>
            <a:picLocks noChangeAspect="1" noChangeArrowheads="1"/>
          </p:cNvPicPr>
          <p:nvPr/>
        </p:nvPicPr>
        <p:blipFill>
          <a:blip r:embed="rId2"/>
          <a:srcRect b="-16501"/>
          <a:stretch>
            <a:fillRect/>
          </a:stretch>
        </p:blipFill>
        <p:spPr bwMode="auto">
          <a:xfrm>
            <a:off x="1401927" y="867049"/>
            <a:ext cx="5943600" cy="4749417"/>
          </a:xfrm>
          <a:prstGeom prst="rect">
            <a:avLst/>
          </a:prstGeom>
          <a:noFill/>
        </p:spPr>
      </p:pic>
      <p:sp>
        <p:nvSpPr>
          <p:cNvPr id="4" name="TextBox 3"/>
          <p:cNvSpPr txBox="1"/>
          <p:nvPr/>
        </p:nvSpPr>
        <p:spPr>
          <a:xfrm>
            <a:off x="704193" y="220717"/>
            <a:ext cx="5475890" cy="523220"/>
          </a:xfrm>
          <a:prstGeom prst="rect">
            <a:avLst/>
          </a:prstGeom>
          <a:noFill/>
        </p:spPr>
        <p:txBody>
          <a:bodyPr wrap="square" rtlCol="0">
            <a:spAutoFit/>
          </a:bodyPr>
          <a:lstStyle/>
          <a:p>
            <a:r>
              <a:rPr lang="en-US" sz="2800" dirty="0" smtClean="0">
                <a:solidFill>
                  <a:schemeClr val="bg1"/>
                </a:solidFill>
                <a:latin typeface="Montserrat" charset="0"/>
              </a:rPr>
              <a:t>Representation in HDFS</a:t>
            </a:r>
            <a:endParaRPr lang="en-US" sz="2800" dirty="0">
              <a:solidFill>
                <a:schemeClr val="bg1"/>
              </a:solidFill>
              <a:latin typeface="Montserrat" charset="0"/>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2885</TotalTime>
  <Words>403</Words>
  <PresentationFormat>On-screen Show (16:9)</PresentationFormat>
  <Paragraphs>39</Paragraphs>
  <Slides>15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Montserrat</vt:lpstr>
      <vt:lpstr>Lato</vt:lpstr>
      <vt:lpstr>Focus</vt:lpstr>
      <vt:lpstr>Data Analysis using Hadoop and Hive</vt:lpstr>
      <vt:lpstr>Slide 2</vt:lpstr>
      <vt:lpstr>Introduction</vt:lpstr>
      <vt:lpstr>Technology used</vt:lpstr>
      <vt:lpstr>     Setting up the Hadoop Environment and making  sure that all the daemons are running .   Bringing the Online Retail dataset into HDFS    Creating a hive table and storing the data from the  HDFS to the hive table</vt:lpstr>
      <vt:lpstr>Slide 6</vt:lpstr>
      <vt:lpstr>Partitioning – Static Partitioning</vt:lpstr>
      <vt:lpstr>Slide 8</vt:lpstr>
      <vt:lpstr>Slide 9</vt:lpstr>
      <vt:lpstr>Bucketing – using unit-price column </vt:lpstr>
      <vt:lpstr>Bucketing-using customer-id column</vt:lpstr>
      <vt:lpstr>Slide 12</vt:lpstr>
      <vt:lpstr>Solution Workflow</vt:lpstr>
      <vt:lpstr>Conclusion :-  In conclusion, this project has demonstrated the significant performance improvements achievable in Hive by leveraging partitioning and bucketing techniques.  Partitioning has streamlined data retrieval by allowing the query engine to skip irrelevant partitions, leading to faster query execution times.  Bucketing has helped in evenly distributing data and improving query performance for certain types of queries, especially joins and aggregations.  Overall, the combined use of partitioning and bucketing in Hive has showcased substantial improvements in query performance, underscoring their effectiveness in optimizing data retrieval and processing. This project highlights the importance of strategic data organization techniques in maximizing the efficiency of Hive-based data analytics workflows.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using Hadoop and Hive</dc:title>
  <cp:lastModifiedBy>Oindrila Chakraborty</cp:lastModifiedBy>
  <cp:revision>137</cp:revision>
  <dcterms:modified xsi:type="dcterms:W3CDTF">2024-02-11T14:54:23Z</dcterms:modified>
</cp:coreProperties>
</file>